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rimo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20.11.2024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02D2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6434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354360" y="1190328"/>
            <a:ext cx="6149131" cy="7906196"/>
          </a:xfrm>
          <a:custGeom>
            <a:avLst/>
            <a:gdLst/>
            <a:ahLst/>
            <a:cxnLst/>
            <a:rect l="l" t="t" r="r" b="b"/>
            <a:pathLst>
              <a:path w="6149131" h="7906196">
                <a:moveTo>
                  <a:pt x="0" y="0"/>
                </a:moveTo>
                <a:lnTo>
                  <a:pt x="6149131" y="0"/>
                </a:lnTo>
                <a:lnTo>
                  <a:pt x="6149131" y="7906196"/>
                </a:lnTo>
                <a:lnTo>
                  <a:pt x="0" y="79061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7" b="-27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850237" y="2410717"/>
            <a:ext cx="9445526" cy="2715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MoneyMate: Simplifying Expense Tracking &amp; Bill Splitting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5446216"/>
            <a:ext cx="9445526" cy="2372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MoneyMate is a modern web application built on the MERN stack that solves the age-old problem of managing shared expenses. It simplifies expense tracking and bill splitting for individuals and groups, with features like group expense management, UPI-based payment tracking, and dynamic bill splitting.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02D2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6434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767482"/>
            <a:ext cx="16303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Design &amp; Implementation: Simplifying Financial Collaboration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4267200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Frontend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4926955"/>
            <a:ext cx="4972645" cy="282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MoneyMate's frontend is built with React, providing a user-friendly and responsive interface. Bootstrap styling ensures a consistent and aesthetically pleasing experience across different devices.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66160" y="4267200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Backend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66160" y="4926955"/>
            <a:ext cx="4972645" cy="3280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The backend is powered by Node.js and Express.js, ensuring robust server-side logic and efficient API handling. The application leverages REST APIs to seamlessly communicate between the frontend and backend, ensuring smooth data flow.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40084" y="4267200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Database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340084" y="4926955"/>
            <a:ext cx="4972645" cy="282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MongoDB provides a flexible and scalable database system to store user information, group details, expenses, and payment statuses. The data is organized into well-defined schemas for optimal querying and management.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02D2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6434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1753999" y="2038499"/>
            <a:ext cx="6210002" cy="6210002"/>
          </a:xfrm>
          <a:custGeom>
            <a:avLst/>
            <a:gdLst/>
            <a:ahLst/>
            <a:cxnLst/>
            <a:rect l="l" t="t" r="r" b="b"/>
            <a:pathLst>
              <a:path w="6210002" h="6210002">
                <a:moveTo>
                  <a:pt x="0" y="0"/>
                </a:moveTo>
                <a:lnTo>
                  <a:pt x="6210002" y="0"/>
                </a:lnTo>
                <a:lnTo>
                  <a:pt x="6210002" y="6210002"/>
                </a:lnTo>
                <a:lnTo>
                  <a:pt x="0" y="62100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07405" y="1026021"/>
            <a:ext cx="9615190" cy="16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74"/>
              </a:lnSpc>
            </a:pPr>
            <a:r>
              <a:rPr lang="en-US" sz="5062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Data Acquisition &amp; Planning: Methodology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07405" y="3383756"/>
            <a:ext cx="453629" cy="453629"/>
            <a:chOff x="0" y="0"/>
            <a:chExt cx="604838" cy="60483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04774" cy="604901"/>
            </a:xfrm>
            <a:custGeom>
              <a:avLst/>
              <a:gdLst/>
              <a:ahLst/>
              <a:cxnLst/>
              <a:rect l="l" t="t" r="r" b="b"/>
              <a:pathLst>
                <a:path w="604774" h="604901">
                  <a:moveTo>
                    <a:pt x="0" y="51816"/>
                  </a:moveTo>
                  <a:cubicBezTo>
                    <a:pt x="0" y="23241"/>
                    <a:pt x="23241" y="0"/>
                    <a:pt x="51816" y="0"/>
                  </a:cubicBezTo>
                  <a:lnTo>
                    <a:pt x="552958" y="0"/>
                  </a:lnTo>
                  <a:cubicBezTo>
                    <a:pt x="581533" y="0"/>
                    <a:pt x="604774" y="23241"/>
                    <a:pt x="604774" y="51816"/>
                  </a:cubicBezTo>
                  <a:lnTo>
                    <a:pt x="604774" y="552958"/>
                  </a:lnTo>
                  <a:cubicBezTo>
                    <a:pt x="604774" y="581533"/>
                    <a:pt x="581533" y="604774"/>
                    <a:pt x="552958" y="604774"/>
                  </a:cubicBezTo>
                  <a:lnTo>
                    <a:pt x="51816" y="604774"/>
                  </a:lnTo>
                  <a:cubicBezTo>
                    <a:pt x="23241" y="604901"/>
                    <a:pt x="0" y="581660"/>
                    <a:pt x="0" y="552958"/>
                  </a:cubicBezTo>
                  <a:close/>
                </a:path>
              </a:pathLst>
            </a:custGeom>
            <a:solidFill>
              <a:srgbClr val="373433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620291" y="3355181"/>
            <a:ext cx="3240881" cy="4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Schema Design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20291" y="3858666"/>
            <a:ext cx="3965079" cy="2989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Efficient data structures are crucial for efficient querying and data management. MoneyMate's schema design incorporates relationships between different data elements, ensuring efficient data retrieval and manipulation.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5844629" y="3383756"/>
            <a:ext cx="453629" cy="453629"/>
            <a:chOff x="0" y="0"/>
            <a:chExt cx="604838" cy="6048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04774" cy="604901"/>
            </a:xfrm>
            <a:custGeom>
              <a:avLst/>
              <a:gdLst/>
              <a:ahLst/>
              <a:cxnLst/>
              <a:rect l="l" t="t" r="r" b="b"/>
              <a:pathLst>
                <a:path w="604774" h="604901">
                  <a:moveTo>
                    <a:pt x="0" y="51816"/>
                  </a:moveTo>
                  <a:cubicBezTo>
                    <a:pt x="0" y="23241"/>
                    <a:pt x="23241" y="0"/>
                    <a:pt x="51816" y="0"/>
                  </a:cubicBezTo>
                  <a:lnTo>
                    <a:pt x="552958" y="0"/>
                  </a:lnTo>
                  <a:cubicBezTo>
                    <a:pt x="581533" y="0"/>
                    <a:pt x="604774" y="23241"/>
                    <a:pt x="604774" y="51816"/>
                  </a:cubicBezTo>
                  <a:lnTo>
                    <a:pt x="604774" y="552958"/>
                  </a:lnTo>
                  <a:cubicBezTo>
                    <a:pt x="604774" y="581533"/>
                    <a:pt x="581533" y="604774"/>
                    <a:pt x="552958" y="604774"/>
                  </a:cubicBezTo>
                  <a:lnTo>
                    <a:pt x="51816" y="604774"/>
                  </a:lnTo>
                  <a:cubicBezTo>
                    <a:pt x="23241" y="604901"/>
                    <a:pt x="0" y="581660"/>
                    <a:pt x="0" y="552958"/>
                  </a:cubicBezTo>
                  <a:close/>
                </a:path>
              </a:pathLst>
            </a:custGeom>
            <a:solidFill>
              <a:srgbClr val="373433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6557516" y="3355181"/>
            <a:ext cx="3240881" cy="4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Relationships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557516" y="3858666"/>
            <a:ext cx="3965079" cy="2989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The application leverages ObjectIds for referencing related data elements, ensuring accurate connections between users, groups, expenses, and payment statuses, resulting in a cohesive data model.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07405" y="7398692"/>
            <a:ext cx="453629" cy="453629"/>
            <a:chOff x="0" y="0"/>
            <a:chExt cx="604838" cy="60483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04774" cy="604901"/>
            </a:xfrm>
            <a:custGeom>
              <a:avLst/>
              <a:gdLst/>
              <a:ahLst/>
              <a:cxnLst/>
              <a:rect l="l" t="t" r="r" b="b"/>
              <a:pathLst>
                <a:path w="604774" h="604901">
                  <a:moveTo>
                    <a:pt x="0" y="51816"/>
                  </a:moveTo>
                  <a:cubicBezTo>
                    <a:pt x="0" y="23241"/>
                    <a:pt x="23241" y="0"/>
                    <a:pt x="51816" y="0"/>
                  </a:cubicBezTo>
                  <a:lnTo>
                    <a:pt x="552958" y="0"/>
                  </a:lnTo>
                  <a:cubicBezTo>
                    <a:pt x="581533" y="0"/>
                    <a:pt x="604774" y="23241"/>
                    <a:pt x="604774" y="51816"/>
                  </a:cubicBezTo>
                  <a:lnTo>
                    <a:pt x="604774" y="552958"/>
                  </a:lnTo>
                  <a:cubicBezTo>
                    <a:pt x="604774" y="581533"/>
                    <a:pt x="581533" y="604774"/>
                    <a:pt x="552958" y="604774"/>
                  </a:cubicBezTo>
                  <a:lnTo>
                    <a:pt x="51816" y="604774"/>
                  </a:lnTo>
                  <a:cubicBezTo>
                    <a:pt x="23241" y="604901"/>
                    <a:pt x="0" y="581660"/>
                    <a:pt x="0" y="552958"/>
                  </a:cubicBezTo>
                  <a:close/>
                </a:path>
              </a:pathLst>
            </a:custGeom>
            <a:solidFill>
              <a:srgbClr val="373433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1620291" y="7370117"/>
            <a:ext cx="3583781" cy="4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Validation &amp; Middleware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20291" y="7873604"/>
            <a:ext cx="8902304" cy="1330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Data validation and middleware are implemented to ensure data consistency and integrity during operations. These safeguards prevent invalid data from being stored, ensuring a reliable and accurate data repository.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02D2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64342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955774" y="2437130"/>
            <a:ext cx="7832886" cy="4405998"/>
          </a:xfrm>
          <a:custGeom>
            <a:avLst/>
            <a:gdLst/>
            <a:ahLst/>
            <a:cxnLst/>
            <a:rect l="l" t="t" r="r" b="b"/>
            <a:pathLst>
              <a:path w="7832886" h="4405998">
                <a:moveTo>
                  <a:pt x="0" y="0"/>
                </a:moveTo>
                <a:lnTo>
                  <a:pt x="7832886" y="0"/>
                </a:lnTo>
                <a:lnTo>
                  <a:pt x="7832886" y="4405998"/>
                </a:lnTo>
                <a:lnTo>
                  <a:pt x="0" y="44059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426414" y="2437130"/>
            <a:ext cx="7832886" cy="4405998"/>
          </a:xfrm>
          <a:custGeom>
            <a:avLst/>
            <a:gdLst/>
            <a:ahLst/>
            <a:cxnLst/>
            <a:rect l="l" t="t" r="r" b="b"/>
            <a:pathLst>
              <a:path w="7832886" h="4405998">
                <a:moveTo>
                  <a:pt x="0" y="0"/>
                </a:moveTo>
                <a:lnTo>
                  <a:pt x="7832886" y="0"/>
                </a:lnTo>
                <a:lnTo>
                  <a:pt x="7832886" y="4405998"/>
                </a:lnTo>
                <a:lnTo>
                  <a:pt x="0" y="44059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55774" y="171424"/>
            <a:ext cx="16303526" cy="587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67"/>
              </a:lnSpc>
            </a:pPr>
            <a:r>
              <a:rPr lang="en-US" sz="3662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VS CODE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02D2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64342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461936" y="1343825"/>
            <a:ext cx="7909348" cy="4449009"/>
          </a:xfrm>
          <a:custGeom>
            <a:avLst/>
            <a:gdLst/>
            <a:ahLst/>
            <a:cxnLst/>
            <a:rect l="l" t="t" r="r" b="b"/>
            <a:pathLst>
              <a:path w="7909348" h="4449009">
                <a:moveTo>
                  <a:pt x="0" y="0"/>
                </a:moveTo>
                <a:lnTo>
                  <a:pt x="7909348" y="0"/>
                </a:lnTo>
                <a:lnTo>
                  <a:pt x="7909348" y="4449009"/>
                </a:lnTo>
                <a:lnTo>
                  <a:pt x="0" y="44490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349952" y="4809291"/>
            <a:ext cx="7909348" cy="4449009"/>
          </a:xfrm>
          <a:custGeom>
            <a:avLst/>
            <a:gdLst/>
            <a:ahLst/>
            <a:cxnLst/>
            <a:rect l="l" t="t" r="r" b="b"/>
            <a:pathLst>
              <a:path w="7909348" h="4449009">
                <a:moveTo>
                  <a:pt x="0" y="0"/>
                </a:moveTo>
                <a:lnTo>
                  <a:pt x="7909348" y="0"/>
                </a:lnTo>
                <a:lnTo>
                  <a:pt x="7909348" y="4449009"/>
                </a:lnTo>
                <a:lnTo>
                  <a:pt x="0" y="44490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55774" y="171424"/>
            <a:ext cx="16303526" cy="587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67"/>
              </a:lnSpc>
            </a:pPr>
            <a:r>
              <a:rPr lang="en-US" sz="3662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WEBSITE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02D2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64342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611023" y="1294130"/>
            <a:ext cx="7298473" cy="4105391"/>
          </a:xfrm>
          <a:custGeom>
            <a:avLst/>
            <a:gdLst/>
            <a:ahLst/>
            <a:cxnLst/>
            <a:rect l="l" t="t" r="r" b="b"/>
            <a:pathLst>
              <a:path w="7298473" h="4105391">
                <a:moveTo>
                  <a:pt x="0" y="0"/>
                </a:moveTo>
                <a:lnTo>
                  <a:pt x="7298473" y="0"/>
                </a:lnTo>
                <a:lnTo>
                  <a:pt x="7298473" y="4105391"/>
                </a:lnTo>
                <a:lnTo>
                  <a:pt x="0" y="41053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885349" y="1262277"/>
            <a:ext cx="7411726" cy="4169096"/>
          </a:xfrm>
          <a:custGeom>
            <a:avLst/>
            <a:gdLst/>
            <a:ahLst/>
            <a:cxnLst/>
            <a:rect l="l" t="t" r="r" b="b"/>
            <a:pathLst>
              <a:path w="7411726" h="4169096">
                <a:moveTo>
                  <a:pt x="0" y="0"/>
                </a:moveTo>
                <a:lnTo>
                  <a:pt x="7411726" y="0"/>
                </a:lnTo>
                <a:lnTo>
                  <a:pt x="7411726" y="4169096"/>
                </a:lnTo>
                <a:lnTo>
                  <a:pt x="0" y="41690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72092" y="5932921"/>
            <a:ext cx="7376335" cy="4149188"/>
          </a:xfrm>
          <a:custGeom>
            <a:avLst/>
            <a:gdLst/>
            <a:ahLst/>
            <a:cxnLst/>
            <a:rect l="l" t="t" r="r" b="b"/>
            <a:pathLst>
              <a:path w="7376335" h="4149188">
                <a:moveTo>
                  <a:pt x="0" y="0"/>
                </a:moveTo>
                <a:lnTo>
                  <a:pt x="7376335" y="0"/>
                </a:lnTo>
                <a:lnTo>
                  <a:pt x="7376335" y="4149188"/>
                </a:lnTo>
                <a:lnTo>
                  <a:pt x="0" y="41491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831082" y="5907704"/>
            <a:ext cx="7465993" cy="4199621"/>
          </a:xfrm>
          <a:custGeom>
            <a:avLst/>
            <a:gdLst/>
            <a:ahLst/>
            <a:cxnLst/>
            <a:rect l="l" t="t" r="r" b="b"/>
            <a:pathLst>
              <a:path w="7465993" h="4199621">
                <a:moveTo>
                  <a:pt x="0" y="0"/>
                </a:moveTo>
                <a:lnTo>
                  <a:pt x="7465993" y="0"/>
                </a:lnTo>
                <a:lnTo>
                  <a:pt x="7465993" y="4199622"/>
                </a:lnTo>
                <a:lnTo>
                  <a:pt x="0" y="41996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55774" y="171424"/>
            <a:ext cx="16303526" cy="587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67"/>
              </a:lnSpc>
            </a:pPr>
            <a:r>
              <a:rPr lang="en-US" sz="3662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MongoDB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02D2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6434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743247" y="1396604"/>
            <a:ext cx="13058478" cy="701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4124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Results &amp; Discussion: Delivering a Seamless Experience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4111824" y="2522785"/>
            <a:ext cx="1663304" cy="1223516"/>
          </a:xfrm>
          <a:custGeom>
            <a:avLst/>
            <a:gdLst/>
            <a:ahLst/>
            <a:cxnLst/>
            <a:rect l="l" t="t" r="r" b="b"/>
            <a:pathLst>
              <a:path w="1663304" h="1223516">
                <a:moveTo>
                  <a:pt x="0" y="0"/>
                </a:moveTo>
                <a:lnTo>
                  <a:pt x="1663303" y="0"/>
                </a:lnTo>
                <a:lnTo>
                  <a:pt x="1663303" y="1223516"/>
                </a:lnTo>
                <a:lnTo>
                  <a:pt x="0" y="12235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4" r="-284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886325" y="2978498"/>
            <a:ext cx="114151" cy="520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062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87355" y="2715965"/>
            <a:ext cx="2654499" cy="350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Goal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987355" y="3108572"/>
            <a:ext cx="6845647" cy="4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To simplify expense tracking and bill splitting for individuals and groups.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5828110" y="3760886"/>
            <a:ext cx="11663660" cy="14288"/>
            <a:chOff x="0" y="0"/>
            <a:chExt cx="15551547" cy="190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551531" cy="19050"/>
            </a:xfrm>
            <a:custGeom>
              <a:avLst/>
              <a:gdLst/>
              <a:ahLst/>
              <a:cxnLst/>
              <a:rect l="l" t="t" r="r" b="b"/>
              <a:pathLst>
                <a:path w="15551531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5542006" y="0"/>
                  </a:lnTo>
                  <a:cubicBezTo>
                    <a:pt x="15547214" y="0"/>
                    <a:pt x="15551531" y="4318"/>
                    <a:pt x="15551531" y="9525"/>
                  </a:cubicBezTo>
                  <a:cubicBezTo>
                    <a:pt x="15551531" y="14732"/>
                    <a:pt x="15547214" y="19050"/>
                    <a:pt x="15542006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504D4C"/>
            </a:solidFill>
          </p:spPr>
        </p:sp>
      </p:grpSp>
      <p:sp>
        <p:nvSpPr>
          <p:cNvPr id="13" name="Freeform 13" descr="preencoded.png"/>
          <p:cNvSpPr/>
          <p:nvPr/>
        </p:nvSpPr>
        <p:spPr>
          <a:xfrm>
            <a:off x="3280172" y="3799285"/>
            <a:ext cx="3326606" cy="1223516"/>
          </a:xfrm>
          <a:custGeom>
            <a:avLst/>
            <a:gdLst/>
            <a:ahLst/>
            <a:cxnLst/>
            <a:rect l="l" t="t" r="r" b="b"/>
            <a:pathLst>
              <a:path w="3326606" h="1223516">
                <a:moveTo>
                  <a:pt x="0" y="0"/>
                </a:moveTo>
                <a:lnTo>
                  <a:pt x="3326607" y="0"/>
                </a:lnTo>
                <a:lnTo>
                  <a:pt x="3326607" y="1223516"/>
                </a:lnTo>
                <a:lnTo>
                  <a:pt x="0" y="12235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1" r="-141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4869359" y="4103340"/>
            <a:ext cx="148232" cy="520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062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819008" y="3992464"/>
            <a:ext cx="2654499" cy="350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Achievements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819008" y="4385073"/>
            <a:ext cx="8677572" cy="4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Successfully achieved the goal through the development of a comprehensive web application.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6659761" y="5037385"/>
            <a:ext cx="10832009" cy="14288"/>
            <a:chOff x="0" y="0"/>
            <a:chExt cx="14442678" cy="190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4442694" cy="19050"/>
            </a:xfrm>
            <a:custGeom>
              <a:avLst/>
              <a:gdLst/>
              <a:ahLst/>
              <a:cxnLst/>
              <a:rect l="l" t="t" r="r" b="b"/>
              <a:pathLst>
                <a:path w="14442694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4433169" y="0"/>
                  </a:lnTo>
                  <a:cubicBezTo>
                    <a:pt x="14438376" y="0"/>
                    <a:pt x="14442694" y="4318"/>
                    <a:pt x="14442694" y="9525"/>
                  </a:cubicBezTo>
                  <a:cubicBezTo>
                    <a:pt x="14442694" y="14732"/>
                    <a:pt x="14438376" y="19050"/>
                    <a:pt x="14433169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504D4C"/>
            </a:solidFill>
          </p:spPr>
        </p:sp>
      </p:grpSp>
      <p:sp>
        <p:nvSpPr>
          <p:cNvPr id="19" name="Freeform 19" descr="preencoded.png"/>
          <p:cNvSpPr/>
          <p:nvPr/>
        </p:nvSpPr>
        <p:spPr>
          <a:xfrm>
            <a:off x="2448520" y="5075784"/>
            <a:ext cx="4989909" cy="1223516"/>
          </a:xfrm>
          <a:custGeom>
            <a:avLst/>
            <a:gdLst/>
            <a:ahLst/>
            <a:cxnLst/>
            <a:rect l="l" t="t" r="r" b="b"/>
            <a:pathLst>
              <a:path w="4989909" h="1223516">
                <a:moveTo>
                  <a:pt x="0" y="0"/>
                </a:moveTo>
                <a:lnTo>
                  <a:pt x="4989909" y="0"/>
                </a:lnTo>
                <a:lnTo>
                  <a:pt x="4989909" y="1223516"/>
                </a:lnTo>
                <a:lnTo>
                  <a:pt x="0" y="12235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8" r="-188"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4870251" y="5379839"/>
            <a:ext cx="146446" cy="520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062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650659" y="5268962"/>
            <a:ext cx="2654499" cy="350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Challenges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650659" y="5661571"/>
            <a:ext cx="5022205" cy="4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Schema interrelations and performance optimization.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7491412" y="6313885"/>
            <a:ext cx="10000357" cy="14288"/>
            <a:chOff x="0" y="0"/>
            <a:chExt cx="13333810" cy="1905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3333857" cy="19050"/>
            </a:xfrm>
            <a:custGeom>
              <a:avLst/>
              <a:gdLst/>
              <a:ahLst/>
              <a:cxnLst/>
              <a:rect l="l" t="t" r="r" b="b"/>
              <a:pathLst>
                <a:path w="13333857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3324332" y="0"/>
                  </a:lnTo>
                  <a:cubicBezTo>
                    <a:pt x="13329540" y="0"/>
                    <a:pt x="13333857" y="4318"/>
                    <a:pt x="13333857" y="9525"/>
                  </a:cubicBezTo>
                  <a:cubicBezTo>
                    <a:pt x="13333857" y="14732"/>
                    <a:pt x="13329540" y="19050"/>
                    <a:pt x="13324332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504D4C"/>
            </a:solidFill>
          </p:spPr>
        </p:sp>
      </p:grpSp>
      <p:sp>
        <p:nvSpPr>
          <p:cNvPr id="25" name="Freeform 25" descr="preencoded.png"/>
          <p:cNvSpPr/>
          <p:nvPr/>
        </p:nvSpPr>
        <p:spPr>
          <a:xfrm>
            <a:off x="1616869" y="6352282"/>
            <a:ext cx="6653361" cy="1223516"/>
          </a:xfrm>
          <a:custGeom>
            <a:avLst/>
            <a:gdLst/>
            <a:ahLst/>
            <a:cxnLst/>
            <a:rect l="l" t="t" r="r" b="b"/>
            <a:pathLst>
              <a:path w="6653361" h="1223516">
                <a:moveTo>
                  <a:pt x="0" y="0"/>
                </a:moveTo>
                <a:lnTo>
                  <a:pt x="6653361" y="0"/>
                </a:lnTo>
                <a:lnTo>
                  <a:pt x="6653361" y="1223517"/>
                </a:lnTo>
                <a:lnTo>
                  <a:pt x="0" y="12235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11" r="-211"/>
            </a:stretch>
          </a:blipFill>
        </p:spPr>
      </p:sp>
      <p:sp>
        <p:nvSpPr>
          <p:cNvPr id="26" name="TextBox 26"/>
          <p:cNvSpPr txBox="1"/>
          <p:nvPr/>
        </p:nvSpPr>
        <p:spPr>
          <a:xfrm>
            <a:off x="4868466" y="6656337"/>
            <a:ext cx="150019" cy="520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062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482459" y="6545461"/>
            <a:ext cx="2654499" cy="350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Solutions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8482459" y="6938070"/>
            <a:ext cx="7390508" cy="4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Efficient schema planning, API optimization, and middleware implementation.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8323212" y="7590384"/>
            <a:ext cx="9168556" cy="14288"/>
            <a:chOff x="0" y="0"/>
            <a:chExt cx="12224742" cy="1905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2224766" cy="19050"/>
            </a:xfrm>
            <a:custGeom>
              <a:avLst/>
              <a:gdLst/>
              <a:ahLst/>
              <a:cxnLst/>
              <a:rect l="l" t="t" r="r" b="b"/>
              <a:pathLst>
                <a:path w="12224766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2215241" y="0"/>
                  </a:lnTo>
                  <a:cubicBezTo>
                    <a:pt x="12220448" y="0"/>
                    <a:pt x="12224766" y="4318"/>
                    <a:pt x="12224766" y="9525"/>
                  </a:cubicBezTo>
                  <a:cubicBezTo>
                    <a:pt x="12224766" y="14732"/>
                    <a:pt x="12220448" y="19050"/>
                    <a:pt x="12215241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504D4C"/>
            </a:solidFill>
          </p:spPr>
        </p:sp>
      </p:grpSp>
      <p:sp>
        <p:nvSpPr>
          <p:cNvPr id="31" name="Freeform 31" descr="preencoded.png"/>
          <p:cNvSpPr/>
          <p:nvPr/>
        </p:nvSpPr>
        <p:spPr>
          <a:xfrm>
            <a:off x="785217" y="7628781"/>
            <a:ext cx="8316665" cy="1223516"/>
          </a:xfrm>
          <a:custGeom>
            <a:avLst/>
            <a:gdLst/>
            <a:ahLst/>
            <a:cxnLst/>
            <a:rect l="l" t="t" r="r" b="b"/>
            <a:pathLst>
              <a:path w="8316665" h="1223516">
                <a:moveTo>
                  <a:pt x="0" y="0"/>
                </a:moveTo>
                <a:lnTo>
                  <a:pt x="8316666" y="0"/>
                </a:lnTo>
                <a:lnTo>
                  <a:pt x="8316666" y="1223517"/>
                </a:lnTo>
                <a:lnTo>
                  <a:pt x="0" y="12235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68" r="-168"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4873377" y="7932836"/>
            <a:ext cx="140196" cy="520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062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5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314110" y="7821960"/>
            <a:ext cx="2654499" cy="350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Outcome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314110" y="8214569"/>
            <a:ext cx="7772697" cy="4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Minimal API response time, seamless UI rendering, and enhanced user experience.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02D2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6434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91465"/>
          </a:xfrm>
          <a:custGeom>
            <a:avLst/>
            <a:gdLst/>
            <a:ahLst/>
            <a:cxnLst/>
            <a:rect l="l" t="t" r="r" b="b"/>
            <a:pathLst>
              <a:path w="6858000" h="10291465">
                <a:moveTo>
                  <a:pt x="0" y="0"/>
                </a:moveTo>
                <a:lnTo>
                  <a:pt x="6858000" y="0"/>
                </a:lnTo>
                <a:lnTo>
                  <a:pt x="6858000" y="10291465"/>
                </a:lnTo>
                <a:lnTo>
                  <a:pt x="0" y="102914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" r="-2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643812" y="569863"/>
            <a:ext cx="9858375" cy="1451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Conclusion: A Scalable Solution for Collaborative Finances</a:t>
            </a:r>
          </a:p>
        </p:txBody>
      </p:sp>
      <p:sp>
        <p:nvSpPr>
          <p:cNvPr id="8" name="Freeform 8" descr="preencoded.png"/>
          <p:cNvSpPr/>
          <p:nvPr/>
        </p:nvSpPr>
        <p:spPr>
          <a:xfrm>
            <a:off x="7643812" y="2357735"/>
            <a:ext cx="561231" cy="561231"/>
          </a:xfrm>
          <a:custGeom>
            <a:avLst/>
            <a:gdLst/>
            <a:ahLst/>
            <a:cxnLst/>
            <a:rect l="l" t="t" r="r" b="b"/>
            <a:pathLst>
              <a:path w="561231" h="561231">
                <a:moveTo>
                  <a:pt x="0" y="0"/>
                </a:moveTo>
                <a:lnTo>
                  <a:pt x="561232" y="0"/>
                </a:lnTo>
                <a:lnTo>
                  <a:pt x="561232" y="561231"/>
                </a:lnTo>
                <a:lnTo>
                  <a:pt x="0" y="5612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7643812" y="3114824"/>
            <a:ext cx="2806750" cy="379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Transparency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643812" y="3533626"/>
            <a:ext cx="9858375" cy="81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MoneyMate promotes transparency and ease in financial coordination, making it a valuable tool for individuals and groups to manage shared expenses.</a:t>
            </a:r>
          </a:p>
        </p:txBody>
      </p:sp>
      <p:sp>
        <p:nvSpPr>
          <p:cNvPr id="11" name="Freeform 11" descr="preencoded.png"/>
          <p:cNvSpPr/>
          <p:nvPr/>
        </p:nvSpPr>
        <p:spPr>
          <a:xfrm>
            <a:off x="7643812" y="5021015"/>
            <a:ext cx="561231" cy="561231"/>
          </a:xfrm>
          <a:custGeom>
            <a:avLst/>
            <a:gdLst/>
            <a:ahLst/>
            <a:cxnLst/>
            <a:rect l="l" t="t" r="r" b="b"/>
            <a:pathLst>
              <a:path w="561231" h="561231">
                <a:moveTo>
                  <a:pt x="0" y="0"/>
                </a:moveTo>
                <a:lnTo>
                  <a:pt x="561232" y="0"/>
                </a:lnTo>
                <a:lnTo>
                  <a:pt x="561232" y="561231"/>
                </a:lnTo>
                <a:lnTo>
                  <a:pt x="0" y="5612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7643812" y="5778104"/>
            <a:ext cx="2806750" cy="379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Collaboration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643812" y="6196905"/>
            <a:ext cx="9858375" cy="81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The application facilitates collaboration by providing a centralized platform for tracking expenses and managing shared finances.</a:t>
            </a:r>
          </a:p>
        </p:txBody>
      </p:sp>
      <p:sp>
        <p:nvSpPr>
          <p:cNvPr id="14" name="Freeform 14" descr="preencoded.png"/>
          <p:cNvSpPr/>
          <p:nvPr/>
        </p:nvSpPr>
        <p:spPr>
          <a:xfrm>
            <a:off x="7643812" y="7684294"/>
            <a:ext cx="561231" cy="561231"/>
          </a:xfrm>
          <a:custGeom>
            <a:avLst/>
            <a:gdLst/>
            <a:ahLst/>
            <a:cxnLst/>
            <a:rect l="l" t="t" r="r" b="b"/>
            <a:pathLst>
              <a:path w="561231" h="561231">
                <a:moveTo>
                  <a:pt x="0" y="0"/>
                </a:moveTo>
                <a:lnTo>
                  <a:pt x="561232" y="0"/>
                </a:lnTo>
                <a:lnTo>
                  <a:pt x="561232" y="561231"/>
                </a:lnTo>
                <a:lnTo>
                  <a:pt x="0" y="56123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7643812" y="8441383"/>
            <a:ext cx="2806750" cy="379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User-Friendliness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643812" y="8860185"/>
            <a:ext cx="9858375" cy="81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Its intuitive user interface and comprehensive features make managing expenses a breeze, enhancing the overall user experience.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02D2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6434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281285" y="1096416"/>
            <a:ext cx="6295281" cy="8094018"/>
          </a:xfrm>
          <a:custGeom>
            <a:avLst/>
            <a:gdLst/>
            <a:ahLst/>
            <a:cxnLst/>
            <a:rect l="l" t="t" r="r" b="b"/>
            <a:pathLst>
              <a:path w="6295281" h="8094018">
                <a:moveTo>
                  <a:pt x="0" y="0"/>
                </a:moveTo>
                <a:lnTo>
                  <a:pt x="6295281" y="0"/>
                </a:lnTo>
                <a:lnTo>
                  <a:pt x="6295281" y="8094018"/>
                </a:lnTo>
                <a:lnTo>
                  <a:pt x="0" y="80940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" b="-6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645747" y="572691"/>
            <a:ext cx="9854505" cy="1454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>
                <a:solidFill>
                  <a:srgbClr val="D8B6A4"/>
                </a:solidFill>
                <a:latin typeface="Arimo"/>
                <a:ea typeface="Arimo"/>
                <a:cs typeface="Arimo"/>
                <a:sym typeface="Arimo"/>
              </a:rPr>
              <a:t>Future Work: Expanding Capabilities &amp; Enhancing Functionality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969002" y="2364581"/>
            <a:ext cx="28575" cy="7302102"/>
            <a:chOff x="0" y="0"/>
            <a:chExt cx="38100" cy="973613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8100" cy="9736074"/>
            </a:xfrm>
            <a:custGeom>
              <a:avLst/>
              <a:gdLst/>
              <a:ahLst/>
              <a:cxnLst/>
              <a:rect l="l" t="t" r="r" b="b"/>
              <a:pathLst>
                <a:path w="38100" h="973607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9717024"/>
                  </a:lnTo>
                  <a:cubicBezTo>
                    <a:pt x="38100" y="9727565"/>
                    <a:pt x="29591" y="9736074"/>
                    <a:pt x="19050" y="9736074"/>
                  </a:cubicBezTo>
                  <a:cubicBezTo>
                    <a:pt x="8509" y="9736074"/>
                    <a:pt x="0" y="9727565"/>
                    <a:pt x="0" y="9717024"/>
                  </a:cubicBezTo>
                  <a:close/>
                </a:path>
              </a:pathLst>
            </a:custGeom>
            <a:solidFill>
              <a:srgbClr val="504D4C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207945" y="2856607"/>
            <a:ext cx="787748" cy="28575"/>
            <a:chOff x="0" y="0"/>
            <a:chExt cx="1050330" cy="381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50290" cy="38100"/>
            </a:xfrm>
            <a:custGeom>
              <a:avLst/>
              <a:gdLst/>
              <a:ahLst/>
              <a:cxnLst/>
              <a:rect l="l" t="t" r="r" b="b"/>
              <a:pathLst>
                <a:path w="1050290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31240" y="0"/>
                  </a:lnTo>
                  <a:cubicBezTo>
                    <a:pt x="1041781" y="0"/>
                    <a:pt x="1050290" y="8509"/>
                    <a:pt x="1050290" y="19050"/>
                  </a:cubicBezTo>
                  <a:cubicBezTo>
                    <a:pt x="1050290" y="29591"/>
                    <a:pt x="1041781" y="38100"/>
                    <a:pt x="1031240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04D4C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7730059" y="2617738"/>
            <a:ext cx="506462" cy="506463"/>
            <a:chOff x="0" y="0"/>
            <a:chExt cx="675283" cy="67528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75259" cy="675259"/>
            </a:xfrm>
            <a:custGeom>
              <a:avLst/>
              <a:gdLst/>
              <a:ahLst/>
              <a:cxnLst/>
              <a:rect l="l" t="t" r="r" b="b"/>
              <a:pathLst>
                <a:path w="675259" h="675259">
                  <a:moveTo>
                    <a:pt x="0" y="44958"/>
                  </a:moveTo>
                  <a:cubicBezTo>
                    <a:pt x="0" y="20193"/>
                    <a:pt x="20193" y="0"/>
                    <a:pt x="44958" y="0"/>
                  </a:cubicBezTo>
                  <a:lnTo>
                    <a:pt x="630301" y="0"/>
                  </a:lnTo>
                  <a:cubicBezTo>
                    <a:pt x="655193" y="0"/>
                    <a:pt x="675259" y="20193"/>
                    <a:pt x="675259" y="44958"/>
                  </a:cubicBezTo>
                  <a:lnTo>
                    <a:pt x="675259" y="630301"/>
                  </a:lnTo>
                  <a:cubicBezTo>
                    <a:pt x="675259" y="655193"/>
                    <a:pt x="655066" y="675259"/>
                    <a:pt x="630301" y="675259"/>
                  </a:cubicBezTo>
                  <a:lnTo>
                    <a:pt x="44958" y="675259"/>
                  </a:lnTo>
                  <a:cubicBezTo>
                    <a:pt x="20193" y="675259"/>
                    <a:pt x="0" y="655066"/>
                    <a:pt x="0" y="630301"/>
                  </a:cubicBezTo>
                  <a:close/>
                </a:path>
              </a:pathLst>
            </a:custGeom>
            <a:solidFill>
              <a:srgbClr val="373433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7910736" y="2730699"/>
            <a:ext cx="145107" cy="309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625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21241" y="2561035"/>
            <a:ext cx="3476774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AI-Driven Expense Analysis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221241" y="2981028"/>
            <a:ext cx="8279011" cy="815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Implementing predictive expense analysis using AI algorithms to provide users with insights and financial forecasting.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8207945" y="4738390"/>
            <a:ext cx="787748" cy="28575"/>
            <a:chOff x="0" y="0"/>
            <a:chExt cx="1050330" cy="381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50290" cy="38100"/>
            </a:xfrm>
            <a:custGeom>
              <a:avLst/>
              <a:gdLst/>
              <a:ahLst/>
              <a:cxnLst/>
              <a:rect l="l" t="t" r="r" b="b"/>
              <a:pathLst>
                <a:path w="1050290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31240" y="0"/>
                  </a:lnTo>
                  <a:cubicBezTo>
                    <a:pt x="1041781" y="0"/>
                    <a:pt x="1050290" y="8509"/>
                    <a:pt x="1050290" y="19050"/>
                  </a:cubicBezTo>
                  <a:cubicBezTo>
                    <a:pt x="1050290" y="29591"/>
                    <a:pt x="1041781" y="38100"/>
                    <a:pt x="1031240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04D4C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7730059" y="4499521"/>
            <a:ext cx="506462" cy="506463"/>
            <a:chOff x="0" y="0"/>
            <a:chExt cx="675283" cy="67528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75259" cy="675259"/>
            </a:xfrm>
            <a:custGeom>
              <a:avLst/>
              <a:gdLst/>
              <a:ahLst/>
              <a:cxnLst/>
              <a:rect l="l" t="t" r="r" b="b"/>
              <a:pathLst>
                <a:path w="675259" h="675259">
                  <a:moveTo>
                    <a:pt x="0" y="44958"/>
                  </a:moveTo>
                  <a:cubicBezTo>
                    <a:pt x="0" y="20193"/>
                    <a:pt x="20193" y="0"/>
                    <a:pt x="44958" y="0"/>
                  </a:cubicBezTo>
                  <a:lnTo>
                    <a:pt x="630301" y="0"/>
                  </a:lnTo>
                  <a:cubicBezTo>
                    <a:pt x="655193" y="0"/>
                    <a:pt x="675259" y="20193"/>
                    <a:pt x="675259" y="44958"/>
                  </a:cubicBezTo>
                  <a:lnTo>
                    <a:pt x="675259" y="630301"/>
                  </a:lnTo>
                  <a:cubicBezTo>
                    <a:pt x="675259" y="655193"/>
                    <a:pt x="655066" y="675259"/>
                    <a:pt x="630301" y="675259"/>
                  </a:cubicBezTo>
                  <a:lnTo>
                    <a:pt x="44958" y="675259"/>
                  </a:lnTo>
                  <a:cubicBezTo>
                    <a:pt x="20193" y="675259"/>
                    <a:pt x="0" y="655066"/>
                    <a:pt x="0" y="630301"/>
                  </a:cubicBezTo>
                  <a:close/>
                </a:path>
              </a:pathLst>
            </a:custGeom>
            <a:solidFill>
              <a:srgbClr val="373433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7889006" y="4612481"/>
            <a:ext cx="188565" cy="309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625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221241" y="4442817"/>
            <a:ext cx="3001864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Multi-Currency Support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221241" y="4862810"/>
            <a:ext cx="8279011" cy="815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Enabling support for multiple currencies to facilitate global transactions and cater to diverse user needs.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8207945" y="6620172"/>
            <a:ext cx="787748" cy="28575"/>
            <a:chOff x="0" y="0"/>
            <a:chExt cx="1050330" cy="381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50290" cy="38100"/>
            </a:xfrm>
            <a:custGeom>
              <a:avLst/>
              <a:gdLst/>
              <a:ahLst/>
              <a:cxnLst/>
              <a:rect l="l" t="t" r="r" b="b"/>
              <a:pathLst>
                <a:path w="1050290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31240" y="0"/>
                  </a:lnTo>
                  <a:cubicBezTo>
                    <a:pt x="1041781" y="0"/>
                    <a:pt x="1050290" y="8509"/>
                    <a:pt x="1050290" y="19050"/>
                  </a:cubicBezTo>
                  <a:cubicBezTo>
                    <a:pt x="1050290" y="29591"/>
                    <a:pt x="1041781" y="38100"/>
                    <a:pt x="1031240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04D4C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7730059" y="6381304"/>
            <a:ext cx="506462" cy="506462"/>
            <a:chOff x="0" y="0"/>
            <a:chExt cx="675283" cy="67528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675259" cy="675259"/>
            </a:xfrm>
            <a:custGeom>
              <a:avLst/>
              <a:gdLst/>
              <a:ahLst/>
              <a:cxnLst/>
              <a:rect l="l" t="t" r="r" b="b"/>
              <a:pathLst>
                <a:path w="675259" h="675259">
                  <a:moveTo>
                    <a:pt x="0" y="44958"/>
                  </a:moveTo>
                  <a:cubicBezTo>
                    <a:pt x="0" y="20193"/>
                    <a:pt x="20193" y="0"/>
                    <a:pt x="44958" y="0"/>
                  </a:cubicBezTo>
                  <a:lnTo>
                    <a:pt x="630301" y="0"/>
                  </a:lnTo>
                  <a:cubicBezTo>
                    <a:pt x="655193" y="0"/>
                    <a:pt x="675259" y="20193"/>
                    <a:pt x="675259" y="44958"/>
                  </a:cubicBezTo>
                  <a:lnTo>
                    <a:pt x="675259" y="630301"/>
                  </a:lnTo>
                  <a:cubicBezTo>
                    <a:pt x="675259" y="655193"/>
                    <a:pt x="655066" y="675259"/>
                    <a:pt x="630301" y="675259"/>
                  </a:cubicBezTo>
                  <a:lnTo>
                    <a:pt x="44958" y="675259"/>
                  </a:lnTo>
                  <a:cubicBezTo>
                    <a:pt x="20193" y="675259"/>
                    <a:pt x="0" y="655066"/>
                    <a:pt x="0" y="630301"/>
                  </a:cubicBezTo>
                  <a:close/>
                </a:path>
              </a:pathLst>
            </a:custGeom>
            <a:solidFill>
              <a:srgbClr val="373433"/>
            </a:solidFill>
          </p:spPr>
        </p:sp>
      </p:grpSp>
      <p:sp>
        <p:nvSpPr>
          <p:cNvPr id="29" name="TextBox 29"/>
          <p:cNvSpPr txBox="1"/>
          <p:nvPr/>
        </p:nvSpPr>
        <p:spPr>
          <a:xfrm>
            <a:off x="7890049" y="6494264"/>
            <a:ext cx="186333" cy="309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625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221241" y="6324600"/>
            <a:ext cx="3707309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Payment Gateway Integration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221241" y="6744592"/>
            <a:ext cx="8279011" cy="815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Integrating with popular payment gateways for seamless online payments and a streamlined user experience.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8207945" y="8501955"/>
            <a:ext cx="787748" cy="28575"/>
            <a:chOff x="0" y="0"/>
            <a:chExt cx="1050330" cy="381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050290" cy="38100"/>
            </a:xfrm>
            <a:custGeom>
              <a:avLst/>
              <a:gdLst/>
              <a:ahLst/>
              <a:cxnLst/>
              <a:rect l="l" t="t" r="r" b="b"/>
              <a:pathLst>
                <a:path w="1050290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31240" y="0"/>
                  </a:lnTo>
                  <a:cubicBezTo>
                    <a:pt x="1041781" y="0"/>
                    <a:pt x="1050290" y="8509"/>
                    <a:pt x="1050290" y="19050"/>
                  </a:cubicBezTo>
                  <a:cubicBezTo>
                    <a:pt x="1050290" y="29591"/>
                    <a:pt x="1041781" y="38100"/>
                    <a:pt x="1031240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04D4C"/>
            </a:solidFill>
          </p:spPr>
        </p:sp>
      </p:grpSp>
      <p:grpSp>
        <p:nvGrpSpPr>
          <p:cNvPr id="34" name="Group 34"/>
          <p:cNvGrpSpPr/>
          <p:nvPr/>
        </p:nvGrpSpPr>
        <p:grpSpPr>
          <a:xfrm>
            <a:off x="7730059" y="8263086"/>
            <a:ext cx="506462" cy="506462"/>
            <a:chOff x="0" y="0"/>
            <a:chExt cx="675283" cy="675283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675259" cy="675259"/>
            </a:xfrm>
            <a:custGeom>
              <a:avLst/>
              <a:gdLst/>
              <a:ahLst/>
              <a:cxnLst/>
              <a:rect l="l" t="t" r="r" b="b"/>
              <a:pathLst>
                <a:path w="675259" h="675259">
                  <a:moveTo>
                    <a:pt x="0" y="44958"/>
                  </a:moveTo>
                  <a:cubicBezTo>
                    <a:pt x="0" y="20193"/>
                    <a:pt x="20193" y="0"/>
                    <a:pt x="44958" y="0"/>
                  </a:cubicBezTo>
                  <a:lnTo>
                    <a:pt x="630301" y="0"/>
                  </a:lnTo>
                  <a:cubicBezTo>
                    <a:pt x="655193" y="0"/>
                    <a:pt x="675259" y="20193"/>
                    <a:pt x="675259" y="44958"/>
                  </a:cubicBezTo>
                  <a:lnTo>
                    <a:pt x="675259" y="630301"/>
                  </a:lnTo>
                  <a:cubicBezTo>
                    <a:pt x="675259" y="655193"/>
                    <a:pt x="655066" y="675259"/>
                    <a:pt x="630301" y="675259"/>
                  </a:cubicBezTo>
                  <a:lnTo>
                    <a:pt x="44958" y="675259"/>
                  </a:lnTo>
                  <a:cubicBezTo>
                    <a:pt x="20193" y="675259"/>
                    <a:pt x="0" y="655066"/>
                    <a:pt x="0" y="630301"/>
                  </a:cubicBezTo>
                  <a:close/>
                </a:path>
              </a:pathLst>
            </a:custGeom>
            <a:solidFill>
              <a:srgbClr val="373433"/>
            </a:solidFill>
          </p:spPr>
        </p:sp>
      </p:grpSp>
      <p:sp>
        <p:nvSpPr>
          <p:cNvPr id="36" name="TextBox 36"/>
          <p:cNvSpPr txBox="1"/>
          <p:nvPr/>
        </p:nvSpPr>
        <p:spPr>
          <a:xfrm>
            <a:off x="7887816" y="8376047"/>
            <a:ext cx="190797" cy="309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625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221241" y="8206382"/>
            <a:ext cx="3176885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Mobile App Development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221241" y="8626376"/>
            <a:ext cx="8279011" cy="815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C9C2C0"/>
                </a:solidFill>
                <a:latin typeface="Arimo"/>
                <a:ea typeface="Arimo"/>
                <a:cs typeface="Arimo"/>
                <a:sym typeface="Arimo"/>
              </a:rPr>
              <a:t>Developing a dedicated mobile application for improved accessibility and ease of use on various devices.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535</Words>
  <Application>Microsoft Office PowerPoint</Application>
  <PresentationFormat>Custom</PresentationFormat>
  <Paragraphs>82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Arimo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MoneyMate-Simplifying-Expense-Tracking-and-Bill-Splitting.pptx</dc:title>
  <dc:creator>jaynil patel</dc:creator>
  <cp:lastModifiedBy>jaynil patel</cp:lastModifiedBy>
  <cp:revision>1</cp:revision>
  <dcterms:created xsi:type="dcterms:W3CDTF">2006-08-16T00:00:00Z</dcterms:created>
  <dcterms:modified xsi:type="dcterms:W3CDTF">2024-11-20T04:26:02Z</dcterms:modified>
  <dc:identifier>DAGW_NtTp-E</dc:identifier>
</cp:coreProperties>
</file>

<file path=docProps/thumbnail.jpeg>
</file>